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82" r:id="rId6"/>
    <p:sldId id="261" r:id="rId7"/>
    <p:sldId id="262" r:id="rId8"/>
    <p:sldId id="263" r:id="rId9"/>
    <p:sldId id="264" r:id="rId10"/>
    <p:sldId id="265" r:id="rId11"/>
    <p:sldId id="266" r:id="rId12"/>
    <p:sldId id="267" r:id="rId13"/>
    <p:sldId id="268" r:id="rId14"/>
    <p:sldId id="269" r:id="rId15"/>
    <p:sldId id="279" r:id="rId16"/>
    <p:sldId id="270" r:id="rId17"/>
    <p:sldId id="271" r:id="rId18"/>
    <p:sldId id="272" r:id="rId19"/>
    <p:sldId id="273" r:id="rId20"/>
    <p:sldId id="274" r:id="rId21"/>
    <p:sldId id="275" r:id="rId22"/>
    <p:sldId id="276" r:id="rId23"/>
    <p:sldId id="281" r:id="rId24"/>
    <p:sldId id="277" r:id="rId25"/>
    <p:sldId id="27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view3D>
      <c:rotX val="30"/>
      <c:rotY val="180"/>
      <c:perspective val="30"/>
    </c:view3D>
    <c:plotArea>
      <c:layout/>
      <c:pie3DChart>
        <c:varyColors val="1"/>
        <c:ser>
          <c:idx val="0"/>
          <c:order val="0"/>
          <c:tx>
            <c:strRef>
              <c:f>Sheet1!$B$1</c:f>
              <c:strCache>
                <c:ptCount val="1"/>
                <c:pt idx="0">
                  <c:v>OPAC importance</c:v>
                </c:pt>
              </c:strCache>
            </c:strRef>
          </c:tx>
          <c:explosion val="25"/>
          <c:dLbls>
            <c:showPercent val="1"/>
          </c:dLbls>
          <c:cat>
            <c:strRef>
              <c:f>Sheet1!$A$2:$A$5</c:f>
              <c:strCache>
                <c:ptCount val="4"/>
                <c:pt idx="0">
                  <c:v>Importanat </c:v>
                </c:pt>
                <c:pt idx="1">
                  <c:v>No comment</c:v>
                </c:pt>
                <c:pt idx="2">
                  <c:v>Not important</c:v>
                </c:pt>
                <c:pt idx="3">
                  <c:v>Never used OPAC</c:v>
                </c:pt>
              </c:strCache>
            </c:strRef>
          </c:cat>
          <c:val>
            <c:numRef>
              <c:f>Sheet1!$B$2:$B$5</c:f>
              <c:numCache>
                <c:formatCode>General</c:formatCode>
                <c:ptCount val="4"/>
                <c:pt idx="0">
                  <c:v>50.87</c:v>
                </c:pt>
                <c:pt idx="1">
                  <c:v>40.46</c:v>
                </c:pt>
                <c:pt idx="2">
                  <c:v>6.3599999999999985</c:v>
                </c:pt>
                <c:pt idx="3">
                  <c:v>2.3099999999999987</c:v>
                </c:pt>
              </c:numCache>
            </c:numRef>
          </c:val>
        </c:ser>
        <c:dLbls>
          <c:showPercent val="1"/>
        </c:dLbls>
      </c:pie3DChart>
    </c:plotArea>
    <c:legend>
      <c:legendPos val="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view3D>
      <c:rotX val="30"/>
      <c:rotY val="160"/>
      <c:perspective val="60"/>
    </c:view3D>
    <c:plotArea>
      <c:layout/>
      <c:pie3DChart>
        <c:varyColors val="1"/>
        <c:ser>
          <c:idx val="0"/>
          <c:order val="0"/>
          <c:tx>
            <c:strRef>
              <c:f>Sheet1!$B$1</c:f>
              <c:strCache>
                <c:ptCount val="1"/>
                <c:pt idx="0">
                  <c:v>OPAC Awareness </c:v>
                </c:pt>
              </c:strCache>
            </c:strRef>
          </c:tx>
          <c:explosion val="25"/>
          <c:dLbls>
            <c:showPercent val="1"/>
          </c:dLbls>
          <c:cat>
            <c:strRef>
              <c:f>Sheet1!$A$2:$A$3</c:f>
              <c:strCache>
                <c:ptCount val="2"/>
                <c:pt idx="0">
                  <c:v>Yes</c:v>
                </c:pt>
                <c:pt idx="1">
                  <c:v>No</c:v>
                </c:pt>
              </c:strCache>
            </c:strRef>
          </c:cat>
          <c:val>
            <c:numRef>
              <c:f>Sheet1!$B$2:$B$3</c:f>
              <c:numCache>
                <c:formatCode>General</c:formatCode>
                <c:ptCount val="2"/>
                <c:pt idx="0">
                  <c:v>76.900000000000006</c:v>
                </c:pt>
                <c:pt idx="1">
                  <c:v>23.1</c:v>
                </c:pt>
              </c:numCache>
            </c:numRef>
          </c:val>
        </c:ser>
        <c:dLbls>
          <c:showPercent val="1"/>
        </c:dLbls>
      </c:pie3DChart>
    </c:plotArea>
    <c:legend>
      <c:legendPos val="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Know how </a:t>
            </a:r>
          </a:p>
        </c:rich>
      </c:tx>
    </c:title>
    <c:view3D>
      <c:rotX val="40"/>
      <c:rotY val="100"/>
      <c:perspective val="30"/>
    </c:view3D>
    <c:plotArea>
      <c:layout>
        <c:manualLayout>
          <c:layoutTarget val="inner"/>
          <c:xMode val="edge"/>
          <c:yMode val="edge"/>
          <c:x val="8.7962962962963201E-2"/>
          <c:y val="0.24128135024788591"/>
          <c:w val="0.82407407407407585"/>
          <c:h val="0.55011300670749486"/>
        </c:manualLayout>
      </c:layout>
      <c:pie3DChart>
        <c:varyColors val="1"/>
        <c:ser>
          <c:idx val="0"/>
          <c:order val="0"/>
          <c:tx>
            <c:strRef>
              <c:f>Sheet1!$B$1</c:f>
              <c:strCache>
                <c:ptCount val="1"/>
                <c:pt idx="0">
                  <c:v>Sales</c:v>
                </c:pt>
              </c:strCache>
            </c:strRef>
          </c:tx>
          <c:explosion val="25"/>
          <c:dLbls>
            <c:showPercent val="1"/>
          </c:dLbls>
          <c:cat>
            <c:strRef>
              <c:f>Sheet1!$A$2:$A$3</c:f>
              <c:strCache>
                <c:ptCount val="2"/>
                <c:pt idx="0">
                  <c:v>Yes</c:v>
                </c:pt>
                <c:pt idx="1">
                  <c:v>No</c:v>
                </c:pt>
              </c:strCache>
            </c:strRef>
          </c:cat>
          <c:val>
            <c:numRef>
              <c:f>Sheet1!$B$2:$B$3</c:f>
              <c:numCache>
                <c:formatCode>General</c:formatCode>
                <c:ptCount val="2"/>
                <c:pt idx="0">
                  <c:v>69.2</c:v>
                </c:pt>
                <c:pt idx="1">
                  <c:v>30.8</c:v>
                </c:pt>
              </c:numCache>
            </c:numRef>
          </c:val>
        </c:ser>
        <c:dLbls>
          <c:showPercent val="1"/>
        </c:dLbls>
      </c:pie3DChart>
    </c:plotArea>
    <c:legend>
      <c:legendPos val="t"/>
      <c:layout>
        <c:manualLayout>
          <c:xMode val="edge"/>
          <c:yMode val="edge"/>
          <c:x val="0.43408482793817538"/>
          <c:y val="0.13877333041703174"/>
          <c:w val="0.13183034412365122"/>
          <c:h val="9.2732889158086251E-2"/>
        </c:manualLayout>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Know how </a:t>
            </a:r>
          </a:p>
        </c:rich>
      </c:tx>
    </c:title>
    <c:view3D>
      <c:rotX val="40"/>
      <c:rotY val="100"/>
      <c:perspective val="30"/>
    </c:view3D>
    <c:plotArea>
      <c:layout>
        <c:manualLayout>
          <c:layoutTarget val="inner"/>
          <c:xMode val="edge"/>
          <c:yMode val="edge"/>
          <c:x val="8.7962962962963229E-2"/>
          <c:y val="0.24128135024788591"/>
          <c:w val="0.82407407407407618"/>
          <c:h val="0.55011300670749486"/>
        </c:manualLayout>
      </c:layout>
      <c:pie3DChart>
        <c:varyColors val="1"/>
        <c:ser>
          <c:idx val="0"/>
          <c:order val="0"/>
          <c:tx>
            <c:strRef>
              <c:f>Sheet1!$B$1</c:f>
              <c:strCache>
                <c:ptCount val="1"/>
                <c:pt idx="0">
                  <c:v>Sales</c:v>
                </c:pt>
              </c:strCache>
            </c:strRef>
          </c:tx>
          <c:explosion val="25"/>
          <c:dLbls>
            <c:showPercent val="1"/>
          </c:dLbls>
          <c:cat>
            <c:strRef>
              <c:f>Sheet1!$A$2:$A$3</c:f>
              <c:strCache>
                <c:ptCount val="2"/>
                <c:pt idx="0">
                  <c:v>Yes</c:v>
                </c:pt>
                <c:pt idx="1">
                  <c:v>No</c:v>
                </c:pt>
              </c:strCache>
            </c:strRef>
          </c:cat>
          <c:val>
            <c:numRef>
              <c:f>Sheet1!$B$2:$B$3</c:f>
              <c:numCache>
                <c:formatCode>General</c:formatCode>
                <c:ptCount val="2"/>
                <c:pt idx="0">
                  <c:v>69.2</c:v>
                </c:pt>
                <c:pt idx="1">
                  <c:v>30.8</c:v>
                </c:pt>
              </c:numCache>
            </c:numRef>
          </c:val>
        </c:ser>
        <c:dLbls>
          <c:showPercent val="1"/>
        </c:dLbls>
      </c:pie3DChart>
    </c:plotArea>
    <c:legend>
      <c:legendPos val="t"/>
      <c:layout>
        <c:manualLayout>
          <c:xMode val="edge"/>
          <c:yMode val="edge"/>
          <c:x val="0.43408482793817554"/>
          <c:y val="0.13877333041703183"/>
          <c:w val="0.13183034412365122"/>
          <c:h val="9.2732889158086307E-2"/>
        </c:manualLayout>
      </c:layout>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DECD27-5978-4BE1-AE89-32C74191FD91}"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ECD27-5978-4BE1-AE89-32C74191FD91}"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ECD27-5978-4BE1-AE89-32C74191FD91}"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ECD27-5978-4BE1-AE89-32C74191FD91}"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DECD27-5978-4BE1-AE89-32C74191FD91}" type="datetimeFigureOut">
              <a:rPr lang="en-US" smtClean="0"/>
              <a:pPr/>
              <a:t>2/18/2020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DECD27-5978-4BE1-AE89-32C74191FD91}" type="datetimeFigureOut">
              <a:rPr lang="en-US" smtClean="0"/>
              <a:pPr/>
              <a:t>2/18/2020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DECD27-5978-4BE1-AE89-32C74191FD91}" type="datetimeFigureOut">
              <a:rPr lang="en-US" smtClean="0"/>
              <a:pPr/>
              <a:t>2/18/2020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DECD27-5978-4BE1-AE89-32C74191FD91}" type="datetimeFigureOut">
              <a:rPr lang="en-US" smtClean="0"/>
              <a:pPr/>
              <a:t>2/18/2020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DECD27-5978-4BE1-AE89-32C74191FD91}" type="datetimeFigureOut">
              <a:rPr lang="en-US" smtClean="0"/>
              <a:pPr/>
              <a:t>2/18/2020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DECD27-5978-4BE1-AE89-32C74191FD91}" type="datetimeFigureOut">
              <a:rPr lang="en-US" smtClean="0"/>
              <a:pPr/>
              <a:t>2/18/2020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DECD27-5978-4BE1-AE89-32C74191FD91}" type="datetimeFigureOut">
              <a:rPr lang="en-US" smtClean="0"/>
              <a:pPr/>
              <a:t>2/18/2020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314493-36EB-49C4-95F6-4CFA8DA144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DECD27-5978-4BE1-AE89-32C74191FD91}" type="datetimeFigureOut">
              <a:rPr lang="en-US" smtClean="0"/>
              <a:pPr/>
              <a:t>2/18/2020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314493-36EB-49C4-95F6-4CFA8DA144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ACCESS AND USE OF </a:t>
            </a:r>
            <a:r>
              <a:rPr lang="en-US" dirty="0" smtClean="0"/>
              <a:t>ELECTRONIC </a:t>
            </a:r>
            <a:r>
              <a:rPr lang="en-US" dirty="0" smtClean="0"/>
              <a:t>RESOURCES BY LIBRARY USERS AT KIRIRI WOMEN’S UNIVERSITY OF SCIENCE AND TECH NOLOY</a:t>
            </a:r>
            <a:br>
              <a:rPr lang="en-US" dirty="0" smtClean="0"/>
            </a:br>
            <a:endParaRPr lang="en-US" dirty="0"/>
          </a:p>
        </p:txBody>
      </p:sp>
      <p:sp>
        <p:nvSpPr>
          <p:cNvPr id="3" name="Subtitle 2"/>
          <p:cNvSpPr>
            <a:spLocks noGrp="1"/>
          </p:cNvSpPr>
          <p:nvPr>
            <p:ph type="subTitle" idx="1"/>
          </p:nvPr>
        </p:nvSpPr>
        <p:spPr/>
        <p:txBody>
          <a:bodyPr>
            <a:normAutofit fontScale="62500" lnSpcReduction="20000"/>
          </a:bodyPr>
          <a:lstStyle/>
          <a:p>
            <a:r>
              <a:rPr lang="en-US" sz="2800" dirty="0" smtClean="0"/>
              <a:t>BY</a:t>
            </a:r>
          </a:p>
          <a:p>
            <a:r>
              <a:rPr lang="en-US" sz="2800" dirty="0" smtClean="0"/>
              <a:t> </a:t>
            </a:r>
            <a:r>
              <a:rPr lang="en-US" sz="2800" b="1" dirty="0" smtClean="0"/>
              <a:t>DR ABONYO JAYNE A. </a:t>
            </a:r>
          </a:p>
          <a:p>
            <a:r>
              <a:rPr lang="en-US" sz="2800" b="1" dirty="0" smtClean="0"/>
              <a:t> </a:t>
            </a:r>
            <a:r>
              <a:rPr lang="en-US" sz="2800" b="1" dirty="0" smtClean="0"/>
              <a:t>PETER </a:t>
            </a:r>
            <a:r>
              <a:rPr lang="en-US" sz="2800" b="1" dirty="0" smtClean="0"/>
              <a:t>MALAKWEN  &amp;</a:t>
            </a:r>
          </a:p>
          <a:p>
            <a:r>
              <a:rPr lang="en-US" sz="2800" b="1" dirty="0" smtClean="0"/>
              <a:t> KAIMA  MWITI (LIBRARY DEPARTMENT)</a:t>
            </a:r>
          </a:p>
          <a:p>
            <a:r>
              <a:rPr lang="en-US" sz="2800" b="1" dirty="0" smtClean="0"/>
              <a:t>PRESENTED AT THE SECOND KIRIRI WOMEN’S UNIVERSITY ANNUAL CONFERENCE 2019.</a:t>
            </a:r>
            <a:endParaRPr lang="en-US" sz="2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a:t>
            </a:r>
            <a:r>
              <a:rPr lang="en-US" b="1" dirty="0" smtClean="0"/>
              <a:t>Main objective </a:t>
            </a:r>
            <a:r>
              <a:rPr lang="en-US" dirty="0" smtClean="0"/>
              <a:t>: to examine  the extent at which OPAC is used by library patrons at KWUST and come up with the necessary solution.</a:t>
            </a:r>
          </a:p>
          <a:p>
            <a:r>
              <a:rPr lang="en-US" dirty="0" smtClean="0"/>
              <a:t> b) other objectives:</a:t>
            </a:r>
          </a:p>
          <a:p>
            <a:pPr marL="514350" indent="-514350">
              <a:buAutoNum type="arabicPeriod"/>
            </a:pPr>
            <a:r>
              <a:rPr lang="en-US" dirty="0" smtClean="0"/>
              <a:t>to determine the importance of OPAC at KWUST </a:t>
            </a:r>
          </a:p>
          <a:p>
            <a:pPr marL="514350" indent="-514350">
              <a:buNone/>
            </a:pPr>
            <a:r>
              <a:rPr lang="en-US" dirty="0" smtClean="0"/>
              <a:t>2. To find out the level of awareness on OPAC</a:t>
            </a:r>
          </a:p>
          <a:p>
            <a:pPr marL="514350" indent="-514350">
              <a:buNone/>
            </a:pPr>
            <a:r>
              <a:rPr lang="en-US" dirty="0" smtClean="0"/>
              <a:t>3.  To find out if any, the problems patrons encounter in trying to use OPAC</a:t>
            </a:r>
          </a:p>
          <a:p>
            <a:pPr marL="514350" indent="-514350">
              <a:buNone/>
            </a:pPr>
            <a:r>
              <a:rPr lang="en-US" dirty="0" smtClean="0"/>
              <a:t>4. to suggest resolution </a:t>
            </a:r>
          </a:p>
          <a:p>
            <a:pPr>
              <a:buNone/>
            </a:pPr>
            <a:endParaRPr lang="en-US" dirty="0" smtClean="0"/>
          </a:p>
          <a:p>
            <a:pPr>
              <a:buNone/>
            </a:pPr>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Methodology</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The investigation was based on quantitative  approach. The respondents were asked to fill in answers to questions. The answers were later analyzed using a simple technique ( Microsoft </a:t>
            </a:r>
            <a:r>
              <a:rPr lang="en-US" b="1" dirty="0" smtClean="0"/>
              <a:t>excel)</a:t>
            </a:r>
          </a:p>
          <a:p>
            <a:r>
              <a:rPr lang="en-US" b="1" dirty="0" smtClean="0"/>
              <a:t>The study was conducted March/May, 2019 at KWUST Library</a:t>
            </a:r>
          </a:p>
          <a:p>
            <a:endParaRPr lang="en-US" dirty="0" smtClean="0"/>
          </a:p>
          <a:p>
            <a:r>
              <a:rPr lang="en-US" b="1" dirty="0" smtClean="0"/>
              <a:t>Sample size and response rate</a:t>
            </a:r>
          </a:p>
          <a:p>
            <a:pPr>
              <a:buNone/>
            </a:pPr>
            <a:r>
              <a:rPr lang="en-US" dirty="0" smtClean="0"/>
              <a:t>    The study targeted all library users of the University but specifically those who visit the library regularly. The sample was selected by consensus such that all users who were present in the library on that particular day  were given questionnaires </a:t>
            </a:r>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cont.</a:t>
            </a:r>
            <a:endParaRPr lang="en-US" dirty="0"/>
          </a:p>
        </p:txBody>
      </p:sp>
      <p:sp>
        <p:nvSpPr>
          <p:cNvPr id="3" name="Content Placeholder 2"/>
          <p:cNvSpPr>
            <a:spLocks noGrp="1"/>
          </p:cNvSpPr>
          <p:nvPr>
            <p:ph idx="1"/>
          </p:nvPr>
        </p:nvSpPr>
        <p:spPr/>
        <p:txBody>
          <a:bodyPr/>
          <a:lstStyle/>
          <a:p>
            <a:r>
              <a:rPr lang="en-US" dirty="0" smtClean="0"/>
              <a:t> </a:t>
            </a:r>
            <a:r>
              <a:rPr lang="en-US" dirty="0" err="1" smtClean="0"/>
              <a:t>Mugenda</a:t>
            </a:r>
            <a:r>
              <a:rPr lang="en-US" dirty="0" smtClean="0"/>
              <a:t>,  A. and </a:t>
            </a:r>
            <a:r>
              <a:rPr lang="en-US" dirty="0" err="1" smtClean="0"/>
              <a:t>Mugenda</a:t>
            </a:r>
            <a:r>
              <a:rPr lang="en-US" dirty="0" smtClean="0"/>
              <a:t>, O.(2003) recommend questionnaires as good tools to gather information.</a:t>
            </a:r>
          </a:p>
          <a:p>
            <a:r>
              <a:rPr lang="en-US" dirty="0" smtClean="0"/>
              <a:t> A total of 200 questionnaires were  distributed  to library users . From the number given out, a total of 196  were returned.  When scrutinized, it was discovered that 19 were not  filled out  correctly.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data analysis and findings</a:t>
            </a:r>
            <a:endParaRPr lang="en-US" dirty="0"/>
          </a:p>
        </p:txBody>
      </p:sp>
      <p:sp>
        <p:nvSpPr>
          <p:cNvPr id="3" name="Content Placeholder 2"/>
          <p:cNvSpPr>
            <a:spLocks noGrp="1"/>
          </p:cNvSpPr>
          <p:nvPr>
            <p:ph idx="1"/>
          </p:nvPr>
        </p:nvSpPr>
        <p:spPr/>
        <p:txBody>
          <a:bodyPr/>
          <a:lstStyle/>
          <a:p>
            <a:r>
              <a:rPr lang="en-US" dirty="0" smtClean="0"/>
              <a:t>Data analysis revealed that. The response  rate was 86.5%</a:t>
            </a:r>
          </a:p>
          <a:p>
            <a:r>
              <a:rPr lang="en-US" dirty="0" smtClean="0"/>
              <a:t>Table 1 Frequency table for response rate</a:t>
            </a:r>
          </a:p>
          <a:p>
            <a:r>
              <a:rPr lang="en-US" sz="2000" u="sng" dirty="0" smtClean="0"/>
              <a:t>Sample size                             frequency                                      percentage</a:t>
            </a:r>
          </a:p>
          <a:p>
            <a:r>
              <a:rPr lang="en-US" sz="2000" dirty="0" smtClean="0"/>
              <a:t>Target population                           200                                                     100     </a:t>
            </a:r>
          </a:p>
          <a:p>
            <a:r>
              <a:rPr lang="en-US" sz="2000" dirty="0" smtClean="0"/>
              <a:t>Respondents                                   192                                                      96%</a:t>
            </a:r>
          </a:p>
          <a:p>
            <a:endParaRPr lang="en-US" sz="2000" u="sng" dirty="0" smtClean="0"/>
          </a:p>
          <a:p>
            <a:endParaRPr lang="en-US" sz="2000" u="sng" dirty="0" smtClean="0"/>
          </a:p>
          <a:p>
            <a:r>
              <a:rPr lang="en-US" sz="2000" u="sng" dirty="0" smtClean="0"/>
              <a:t> Response rate                                 173                                                     86.5%</a:t>
            </a:r>
          </a:p>
          <a:p>
            <a:endParaRPr lang="en-US" sz="2000" dirty="0"/>
          </a:p>
        </p:txBody>
      </p:sp>
      <p:cxnSp>
        <p:nvCxnSpPr>
          <p:cNvPr id="5" name="Straight Connector 4"/>
          <p:cNvCxnSpPr/>
          <p:nvPr/>
        </p:nvCxnSpPr>
        <p:spPr>
          <a:xfrm flipV="1">
            <a:off x="914400" y="4419600"/>
            <a:ext cx="7543800" cy="762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Data analysis and findings cont.</a:t>
            </a:r>
            <a:endParaRPr lang="en-US" sz="3600" dirty="0"/>
          </a:p>
        </p:txBody>
      </p:sp>
      <p:sp>
        <p:nvSpPr>
          <p:cNvPr id="3" name="Content Placeholder 2"/>
          <p:cNvSpPr>
            <a:spLocks noGrp="1"/>
          </p:cNvSpPr>
          <p:nvPr>
            <p:ph idx="1"/>
          </p:nvPr>
        </p:nvSpPr>
        <p:spPr/>
        <p:txBody>
          <a:bodyPr>
            <a:normAutofit fontScale="92500"/>
          </a:bodyPr>
          <a:lstStyle/>
          <a:p>
            <a:r>
              <a:rPr lang="en-US" b="1" dirty="0" smtClean="0"/>
              <a:t>OPAC importance</a:t>
            </a:r>
          </a:p>
          <a:p>
            <a:r>
              <a:rPr lang="en-US" b="1" dirty="0" smtClean="0"/>
              <a:t> Respondents were given a chance to comment if OPAC was important  source of information system that is important to their studies. 50.8% gave a positive comment that  OPAC was important as a source of information for their studies and This number also gave positive comment that they knew the existence of OPAC in the library and knew how to use </a:t>
            </a:r>
            <a:r>
              <a:rPr lang="en-US" dirty="0" smtClean="0"/>
              <a:t>it.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cont</a:t>
            </a:r>
            <a:endParaRPr lang="en-US" dirty="0"/>
          </a:p>
        </p:txBody>
      </p:sp>
      <p:sp>
        <p:nvSpPr>
          <p:cNvPr id="3" name="Content Placeholder 2"/>
          <p:cNvSpPr>
            <a:spLocks noGrp="1"/>
          </p:cNvSpPr>
          <p:nvPr>
            <p:ph idx="1"/>
          </p:nvPr>
        </p:nvSpPr>
        <p:spPr/>
        <p:txBody>
          <a:bodyPr/>
          <a:lstStyle/>
          <a:p>
            <a:r>
              <a:rPr lang="en-US" dirty="0" smtClean="0"/>
              <a:t>Importance of OPAC</a:t>
            </a:r>
          </a:p>
          <a:p>
            <a:r>
              <a:rPr lang="en-US" dirty="0" smtClean="0"/>
              <a:t>dig,.2</a:t>
            </a:r>
            <a:endParaRPr lang="en-US" dirty="0"/>
          </a:p>
        </p:txBody>
      </p:sp>
      <p:graphicFrame>
        <p:nvGraphicFramePr>
          <p:cNvPr id="4" name="Chart 3"/>
          <p:cNvGraphicFramePr/>
          <p:nvPr/>
        </p:nvGraphicFramePr>
        <p:xfrm>
          <a:off x="1676400" y="3352800"/>
          <a:ext cx="5486400" cy="23907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cont</a:t>
            </a:r>
            <a:endParaRPr lang="en-US" dirty="0"/>
          </a:p>
        </p:txBody>
      </p:sp>
      <p:sp>
        <p:nvSpPr>
          <p:cNvPr id="3" name="Content Placeholder 2"/>
          <p:cNvSpPr>
            <a:spLocks noGrp="1"/>
          </p:cNvSpPr>
          <p:nvPr>
            <p:ph idx="1"/>
          </p:nvPr>
        </p:nvSpPr>
        <p:spPr/>
        <p:txBody>
          <a:bodyPr/>
          <a:lstStyle/>
          <a:p>
            <a:r>
              <a:rPr lang="en-US" dirty="0" smtClean="0"/>
              <a:t>40.46%   did not comment on the importance of </a:t>
            </a:r>
            <a:r>
              <a:rPr lang="en-US" b="1" dirty="0" smtClean="0"/>
              <a:t>opac ,</a:t>
            </a:r>
            <a:r>
              <a:rPr lang="en-US" dirty="0" smtClean="0"/>
              <a:t>6.36 % gave comments that suggested OPAC was not important to their studies or research. 2.31% admitted  to never using OPAC hence they cannot know its importance</a:t>
            </a:r>
          </a:p>
          <a:p>
            <a:r>
              <a:rPr lang="en-US" dirty="0" smtClean="0"/>
              <a:t>Fig.2</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Data analysis and finding cont</a:t>
            </a:r>
            <a:r>
              <a:rPr lang="en-US" dirty="0" smtClean="0"/>
              <a:t>.</a:t>
            </a:r>
            <a:endParaRPr lang="en-US" dirty="0"/>
          </a:p>
        </p:txBody>
      </p:sp>
      <p:sp>
        <p:nvSpPr>
          <p:cNvPr id="3" name="Content Placeholder 2"/>
          <p:cNvSpPr>
            <a:spLocks noGrp="1"/>
          </p:cNvSpPr>
          <p:nvPr>
            <p:ph idx="1"/>
          </p:nvPr>
        </p:nvSpPr>
        <p:spPr/>
        <p:txBody>
          <a:bodyPr>
            <a:normAutofit fontScale="92500"/>
          </a:bodyPr>
          <a:lstStyle/>
          <a:p>
            <a:r>
              <a:rPr lang="en-US" b="1" dirty="0" smtClean="0"/>
              <a:t>Level of awareness of  public access catalog OPAC by users</a:t>
            </a:r>
          </a:p>
          <a:p>
            <a:r>
              <a:rPr lang="en-US" dirty="0" smtClean="0"/>
              <a:t> online public access catalogue in an online of all information resources that are in the library. It also assist library users to locate book in the library shelves. The survey intended to determine if patrons were aware of KWUST library OPAC .  </a:t>
            </a:r>
          </a:p>
          <a:p>
            <a:r>
              <a:rPr lang="en-US" dirty="0" smtClean="0"/>
              <a:t>The analysis revealed that 76.9%  were aware while 23.1%  admitted that they were not aware.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and findings</a:t>
            </a:r>
            <a:endParaRPr lang="en-US" dirty="0"/>
          </a:p>
        </p:txBody>
      </p:sp>
      <p:sp>
        <p:nvSpPr>
          <p:cNvPr id="3" name="Content Placeholder 2"/>
          <p:cNvSpPr>
            <a:spLocks noGrp="1"/>
          </p:cNvSpPr>
          <p:nvPr>
            <p:ph idx="1"/>
          </p:nvPr>
        </p:nvSpPr>
        <p:spPr/>
        <p:txBody>
          <a:bodyPr/>
          <a:lstStyle/>
          <a:p>
            <a:r>
              <a:rPr lang="en-US" dirty="0" smtClean="0"/>
              <a:t> </a:t>
            </a:r>
            <a:r>
              <a:rPr lang="en-US" b="1" dirty="0" smtClean="0"/>
              <a:t>OPAC.  awareness </a:t>
            </a:r>
          </a:p>
          <a:p>
            <a:endParaRPr lang="en-US" b="1" dirty="0" smtClean="0"/>
          </a:p>
          <a:p>
            <a:r>
              <a:rPr lang="en-US" b="1" dirty="0" smtClean="0"/>
              <a:t> dig. 2</a:t>
            </a:r>
            <a:endParaRPr lang="en-US" b="1" dirty="0"/>
          </a:p>
        </p:txBody>
      </p:sp>
      <p:graphicFrame>
        <p:nvGraphicFramePr>
          <p:cNvPr id="4" name="Chart 3"/>
          <p:cNvGraphicFramePr/>
          <p:nvPr/>
        </p:nvGraphicFramePr>
        <p:xfrm>
          <a:off x="1828800" y="3352800"/>
          <a:ext cx="5486400" cy="24765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Data analysis cont.</a:t>
            </a:r>
            <a:endParaRPr lang="en-US" sz="3600" dirty="0"/>
          </a:p>
        </p:txBody>
      </p:sp>
      <p:sp>
        <p:nvSpPr>
          <p:cNvPr id="3" name="Content Placeholder 2"/>
          <p:cNvSpPr>
            <a:spLocks noGrp="1"/>
          </p:cNvSpPr>
          <p:nvPr>
            <p:ph idx="1"/>
          </p:nvPr>
        </p:nvSpPr>
        <p:spPr/>
        <p:txBody>
          <a:bodyPr/>
          <a:lstStyle/>
          <a:p>
            <a:r>
              <a:rPr lang="en-US" b="1" dirty="0" smtClean="0"/>
              <a:t>OPAC know How</a:t>
            </a:r>
          </a:p>
          <a:p>
            <a:r>
              <a:rPr lang="en-US" b="1" dirty="0" smtClean="0"/>
              <a:t>According to the dig. </a:t>
            </a:r>
            <a:r>
              <a:rPr lang="en-US" b="1" smtClean="0"/>
              <a:t>Below</a:t>
            </a:r>
            <a:endParaRPr lang="en-US" b="1" dirty="0" smtClean="0"/>
          </a:p>
          <a:p>
            <a:r>
              <a:rPr lang="en-US" b="1" smtClean="0"/>
              <a:t>Dig.3</a:t>
            </a:r>
            <a:endParaRPr lang="en-US" b="1" dirty="0"/>
          </a:p>
        </p:txBody>
      </p:sp>
      <p:graphicFrame>
        <p:nvGraphicFramePr>
          <p:cNvPr id="4" name="Chart 3"/>
          <p:cNvGraphicFramePr/>
          <p:nvPr/>
        </p:nvGraphicFramePr>
        <p:xfrm>
          <a:off x="1828800" y="2971800"/>
          <a:ext cx="6629400" cy="2590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a:bodyPr>
          <a:lstStyle/>
          <a:p>
            <a:r>
              <a:rPr lang="en-US" dirty="0" smtClean="0"/>
              <a:t> From time immemorial libraries were considered to be places where information material  are confined. However with the coming of the internet, there have emerged libraries without walls.  Academic institutions have taken the advantage of internet opportunities to make use of existing vast information and up to date for the purpose of learning, research and self efficacy.</a:t>
            </a:r>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a:xfrm>
            <a:off x="457200" y="1600200"/>
            <a:ext cx="8305800" cy="4876800"/>
          </a:xfrm>
        </p:spPr>
        <p:txBody>
          <a:bodyPr>
            <a:normAutofit fontScale="25000" lnSpcReduction="20000"/>
          </a:bodyPr>
          <a:lstStyle/>
          <a:p>
            <a:r>
              <a:rPr lang="en-US" sz="11200" b="1" dirty="0" smtClean="0"/>
              <a:t>Information Needs and Seeking Behavior</a:t>
            </a:r>
          </a:p>
          <a:p>
            <a:r>
              <a:rPr lang="en-US" sz="11200" dirty="0" smtClean="0"/>
              <a:t> Generally the need for information is the need to get the information to solve a particular problem. Library patrons therefore visit the library to make use of information resources to do assignments or research on topical issues</a:t>
            </a:r>
          </a:p>
          <a:p>
            <a:endParaRPr lang="en-US" sz="11200" dirty="0" smtClean="0"/>
          </a:p>
          <a:p>
            <a:r>
              <a:rPr lang="en-US" sz="11200" dirty="0" smtClean="0"/>
              <a:t> Some of the challenges, the library staff face and are obliged to solve for patrons is to educate the users  by giving them required skills to use the available resources and existing systems.</a:t>
            </a:r>
          </a:p>
          <a:p>
            <a:r>
              <a:rPr lang="en-US" sz="11200" dirty="0" smtClean="0"/>
              <a:t> the library staff therefore conduct orientations in the library  and offer skills training .</a:t>
            </a:r>
          </a:p>
          <a:p>
            <a:endParaRPr lang="en-US" sz="11200" dirty="0" smtClean="0"/>
          </a:p>
          <a:p>
            <a:r>
              <a:rPr lang="en-US" sz="11200" dirty="0" smtClean="0"/>
              <a:t> </a:t>
            </a:r>
          </a:p>
          <a:p>
            <a:endParaRPr lang="en-US" sz="11200" dirty="0" smtClean="0"/>
          </a:p>
          <a:p>
            <a:endParaRPr lang="en-US" sz="11200" dirty="0" smtClean="0"/>
          </a:p>
          <a:p>
            <a:r>
              <a:rPr lang="en-US" sz="11200" dirty="0" smtClean="0"/>
              <a:t>Challenges that hider OPAC Access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Depending on the degree of interest of a particular user, some will be keen to listen during orientation and induction and gradual practitioners on imparted skills and eventually become independent user of the library  systems. Others will shy away and others depend on help from the library staff.</a:t>
            </a:r>
          </a:p>
          <a:p>
            <a:r>
              <a:rPr lang="en-US" dirty="0" smtClean="0"/>
              <a:t> The library staff therefore are always keen to observe on the patrons  that are passive in using   systems.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cont.</a:t>
            </a:r>
            <a:endParaRPr lang="en-US" dirty="0"/>
          </a:p>
        </p:txBody>
      </p:sp>
      <p:sp>
        <p:nvSpPr>
          <p:cNvPr id="3" name="Content Placeholder 2"/>
          <p:cNvSpPr>
            <a:spLocks noGrp="1"/>
          </p:cNvSpPr>
          <p:nvPr>
            <p:ph idx="1"/>
          </p:nvPr>
        </p:nvSpPr>
        <p:spPr/>
        <p:txBody>
          <a:bodyPr/>
          <a:lstStyle/>
          <a:p>
            <a:r>
              <a:rPr lang="en-US" dirty="0" smtClean="0"/>
              <a:t> This researchers therefore note  through analysis that more than 30% of the patrons could not use the OPAC system  despite the fact that OPAC contains  online information on published collection at both local and international level.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how</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 This research therefore conclude that, unskilled OPAC users  should be identified and be re- trained to use the system at KWUST. </a:t>
            </a:r>
          </a:p>
          <a:p>
            <a:r>
              <a:rPr lang="en-US" dirty="0" smtClean="0"/>
              <a:t> This will enhance their use of OPAC/ library information material and system/s  and therefore make them better scholars and researchers.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END</a:t>
            </a:r>
            <a:endParaRPr lang="en-US" dirty="0"/>
          </a:p>
        </p:txBody>
      </p:sp>
      <p:sp>
        <p:nvSpPr>
          <p:cNvPr id="3" name="Content Placeholder 2"/>
          <p:cNvSpPr>
            <a:spLocks noGrp="1"/>
          </p:cNvSpPr>
          <p:nvPr>
            <p:ph idx="1"/>
          </p:nvPr>
        </p:nvSpPr>
        <p:spPr/>
        <p:txBody>
          <a:bodyPr/>
          <a:lstStyle/>
          <a:p>
            <a:endParaRPr lang="en-US" dirty="0" smtClean="0"/>
          </a:p>
          <a:p>
            <a:r>
              <a:rPr lang="en-US" dirty="0" smtClean="0"/>
              <a:t>     </a:t>
            </a:r>
            <a:r>
              <a:rPr lang="en-US" sz="4400" dirty="0" smtClean="0"/>
              <a:t>Thank you for listening </a:t>
            </a:r>
            <a:endParaRPr lang="en-US" sz="4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For the above reasons KWUST has invested in electronic resources to enable library users to access  information electronically.  The paper  tried to establish the use of OPAC by library users. </a:t>
            </a:r>
            <a:r>
              <a:rPr lang="en-US" b="1" dirty="0" smtClean="0"/>
              <a:t>The extent  in which they are aware  of opac existence and proficient  in using it.</a:t>
            </a:r>
          </a:p>
          <a:p>
            <a:endParaRPr lang="en-US" b="1" dirty="0" smtClean="0"/>
          </a:p>
          <a:p>
            <a:r>
              <a:rPr lang="en-US" b="1" dirty="0" smtClean="0"/>
              <a:t>The study was conduct through the use  questioners distributed targeting users across the departments</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cont.</a:t>
            </a:r>
            <a:endParaRPr lang="en-US" dirty="0"/>
          </a:p>
        </p:txBody>
      </p:sp>
      <p:sp>
        <p:nvSpPr>
          <p:cNvPr id="3" name="Content Placeholder 2"/>
          <p:cNvSpPr>
            <a:spLocks noGrp="1"/>
          </p:cNvSpPr>
          <p:nvPr>
            <p:ph idx="1"/>
          </p:nvPr>
        </p:nvSpPr>
        <p:spPr/>
        <p:txBody>
          <a:bodyPr/>
          <a:lstStyle/>
          <a:p>
            <a:r>
              <a:rPr lang="en-US" dirty="0" smtClean="0"/>
              <a:t> more than 200 structured questionnaire were distributed and purposively to target library  users,.</a:t>
            </a:r>
          </a:p>
          <a:p>
            <a:r>
              <a:rPr lang="en-US" dirty="0" smtClean="0"/>
              <a:t>192 (96%) were retuned. KWUST OPAC was the main focus.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 This study contributes to the phenomena of user studies in Library Science discipline and observes user characteristic in obtaining information materials through public access catalog.  It mainly focuses on  KWUST </a:t>
            </a:r>
            <a:r>
              <a:rPr lang="en-US" dirty="0" err="1" smtClean="0"/>
              <a:t>Opac</a:t>
            </a:r>
            <a:r>
              <a:rPr lang="en-US" dirty="0" smtClean="0"/>
              <a:t> users.</a:t>
            </a:r>
          </a:p>
          <a:p>
            <a:endParaRPr lang="en-US" dirty="0" smtClean="0"/>
          </a:p>
          <a:p>
            <a:r>
              <a:rPr lang="en-US" dirty="0" smtClean="0"/>
              <a:t>User study is the means of systematic examination of the characteristic and behavior of users of systems and services. </a:t>
            </a:r>
          </a:p>
          <a:p>
            <a:r>
              <a:rPr lang="en-US" dirty="0" smtClean="0"/>
              <a:t>Some pioneer authors on user studies can be identified from the 1970’s  including :</a:t>
            </a:r>
          </a:p>
          <a:p>
            <a:r>
              <a:rPr lang="en-US" dirty="0" err="1" smtClean="0"/>
              <a:t>Vidovic,D</a:t>
            </a:r>
            <a:r>
              <a:rPr lang="en-US" dirty="0" smtClean="0"/>
              <a:t> .(1973), Masterson A.J (1974)  </a:t>
            </a:r>
            <a:r>
              <a:rPr lang="en-US" dirty="0" err="1" smtClean="0"/>
              <a:t>Kuhlthau,C</a:t>
            </a:r>
            <a:r>
              <a:rPr lang="en-US" dirty="0" smtClean="0"/>
              <a:t>. (1991-3)and in the resent past;  </a:t>
            </a:r>
            <a:r>
              <a:rPr lang="en-US" dirty="0" err="1" smtClean="0"/>
              <a:t>choi</a:t>
            </a:r>
            <a:r>
              <a:rPr lang="en-US" dirty="0" smtClean="0"/>
              <a:t>, Y.(2006), </a:t>
            </a:r>
            <a:r>
              <a:rPr lang="en-US" dirty="0" err="1" smtClean="0"/>
              <a:t>Wilson,TD</a:t>
            </a:r>
            <a:r>
              <a:rPr lang="en-US" dirty="0" smtClean="0"/>
              <a:t>. (2006) others..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OPAC</a:t>
            </a:r>
            <a:endParaRPr lang="en-US" dirty="0"/>
          </a:p>
        </p:txBody>
      </p:sp>
      <p:sp>
        <p:nvSpPr>
          <p:cNvPr id="3" name="Content Placeholder 2"/>
          <p:cNvSpPr>
            <a:spLocks noGrp="1"/>
          </p:cNvSpPr>
          <p:nvPr>
            <p:ph idx="1"/>
          </p:nvPr>
        </p:nvSpPr>
        <p:spPr/>
        <p:txBody>
          <a:bodyPr>
            <a:normAutofit lnSpcReduction="10000"/>
          </a:bodyPr>
          <a:lstStyle/>
          <a:p>
            <a:r>
              <a:rPr lang="en-US" dirty="0" smtClean="0"/>
              <a:t> Electronic resources is defined  by Anglo American Rule version2(2002) as  any works encoded and made available through the use of computer network s or  other types of electronic gadgets. </a:t>
            </a:r>
            <a:r>
              <a:rPr lang="en-US" dirty="0" err="1" smtClean="0"/>
              <a:t>Ugenaye</a:t>
            </a:r>
            <a:r>
              <a:rPr lang="en-US" dirty="0" smtClean="0"/>
              <a:t> and others(2013) note  two options for accessing electronic  information: those that are; freely accessed ( open access initiative) and those that are commercial and paid for (subscribed by the institutions)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Opac cont.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 Access to electronic information has  encouraged  intuitional / academic libraries  to subscribe for online journals and e-books  amongst others  through the use of internet . Through this, Online Access Catalog exists, where researchers and scholars look for information form various data bases.  </a:t>
            </a:r>
            <a:r>
              <a:rPr lang="en-US" dirty="0" err="1" smtClean="0"/>
              <a:t>ln</a:t>
            </a:r>
            <a:r>
              <a:rPr lang="en-US" dirty="0" smtClean="0"/>
              <a:t> Kenya  and significantly academic libraries  have formed a consortium to try and negotiate for discounted prices of useful data bases to boost their access to information in various disciplines. This has helped library users to source online access catalog.</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use of OPAC at KIRIRI University Library</a:t>
            </a:r>
            <a:endParaRPr lang="en-US" dirty="0"/>
          </a:p>
        </p:txBody>
      </p:sp>
      <p:sp>
        <p:nvSpPr>
          <p:cNvPr id="3" name="Content Placeholder 2"/>
          <p:cNvSpPr>
            <a:spLocks noGrp="1"/>
          </p:cNvSpPr>
          <p:nvPr>
            <p:ph idx="1"/>
          </p:nvPr>
        </p:nvSpPr>
        <p:spPr/>
        <p:txBody>
          <a:bodyPr>
            <a:normAutofit fontScale="92500"/>
          </a:bodyPr>
          <a:lstStyle/>
          <a:p>
            <a:r>
              <a:rPr lang="en-US" b="1" dirty="0" smtClean="0"/>
              <a:t>The problem statement</a:t>
            </a:r>
          </a:p>
          <a:p>
            <a:endParaRPr lang="en-US" b="1" dirty="0" smtClean="0"/>
          </a:p>
          <a:p>
            <a:r>
              <a:rPr lang="en-US" dirty="0" smtClean="0"/>
              <a:t> It is believed that for current scholars  to succeed in academic work, there is need to consult as much information  as possible, synthesize and use what is relevant in order to produce credible academic piece of work. Hence institutions of learning have  invested on electronic resources. </a:t>
            </a:r>
            <a:r>
              <a:rPr lang="en-US" b="1" dirty="0" err="1" smtClean="0"/>
              <a:t>Kwust</a:t>
            </a:r>
            <a:r>
              <a:rPr lang="en-US" dirty="0" smtClean="0"/>
              <a:t> has followed suit.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OPAC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KWUST has invested on online  public access catalog OPAC for library patrons  in -Oder to access information widely through the internet. This however has come with some challenges for both the users and the library staff.</a:t>
            </a:r>
          </a:p>
          <a:p>
            <a:r>
              <a:rPr lang="en-US" dirty="0" smtClean="0"/>
              <a:t> To duly tackle the challenges the library staff  launched an investigation to find out how to tackle the user problems </a:t>
            </a:r>
          </a:p>
          <a:p>
            <a:r>
              <a:rPr lang="en-US" dirty="0" smtClean="0"/>
              <a:t>and as service provider and managers thus the library staff are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631</TotalTime>
  <Words>1392</Words>
  <Application>Microsoft Office PowerPoint</Application>
  <PresentationFormat>On-screen Show (4:3)</PresentationFormat>
  <Paragraphs>107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ACCESS AND USE OF ELECTRONIC RESOURCES BY LIBRARY USERS AT KIRIRI WOMEN’S UNIVERSITY OF SCIENCE AND TECH NOLOY </vt:lpstr>
      <vt:lpstr>Abstract</vt:lpstr>
      <vt:lpstr>Abstract cont.</vt:lpstr>
      <vt:lpstr>Abstract cont.</vt:lpstr>
      <vt:lpstr>Introduction</vt:lpstr>
      <vt:lpstr>OPAC</vt:lpstr>
      <vt:lpstr>Opac cont.</vt:lpstr>
      <vt:lpstr>The use of OPAC at KIRIRI University Library</vt:lpstr>
      <vt:lpstr>OPAC cont.</vt:lpstr>
      <vt:lpstr>objectives</vt:lpstr>
      <vt:lpstr>Methodology</vt:lpstr>
      <vt:lpstr>Methodology cont.</vt:lpstr>
      <vt:lpstr> data analysis and findings</vt:lpstr>
      <vt:lpstr>Data analysis and findings cont.</vt:lpstr>
      <vt:lpstr>Analysis cont</vt:lpstr>
      <vt:lpstr>Data analysis cont</vt:lpstr>
      <vt:lpstr>Data analysis and finding cont.</vt:lpstr>
      <vt:lpstr>Analysis and findings</vt:lpstr>
      <vt:lpstr>Data analysis cont.</vt:lpstr>
      <vt:lpstr>Discussion</vt:lpstr>
      <vt:lpstr>Discussion cont</vt:lpstr>
      <vt:lpstr>Discussion cont.</vt:lpstr>
      <vt:lpstr>Know how</vt:lpstr>
      <vt:lpstr>conclusion</vt:lpstr>
      <vt:lpstr> END</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AND USE OF ELETRONIC RESOURCES BY LIBRARY USERS AT KIRIRI WOMEN’S UNIVERSITY OF SCIENCE AND TECH NOLOY </dc:title>
  <dc:creator>Jayne</dc:creator>
  <cp:lastModifiedBy>kaima</cp:lastModifiedBy>
  <cp:revision>71</cp:revision>
  <dcterms:created xsi:type="dcterms:W3CDTF">2019-09-20T19:20:37Z</dcterms:created>
  <dcterms:modified xsi:type="dcterms:W3CDTF">2020-02-18T12:43:03Z</dcterms:modified>
</cp:coreProperties>
</file>